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C5D1C1-C200-1CB4-B1EA-00C8D92F65C0}" v="35" dt="2026-08-02T19:10:16.869"/>
    <p1510:client id="{4357DFE1-18EF-0175-FEC7-E6224C0D9336}" v="183" dt="2026-08-03T10:23:05.816"/>
    <p1510:client id="{7D400C48-A89E-8789-3B3A-73AE3298004A}" v="4" dt="2026-08-02T19:12:00.641"/>
    <p1510:client id="{B92D34B3-0809-EA2E-7CF2-FE734593E00D}" v="4" dt="2026-08-02T19:11:07.2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56" d="100"/>
          <a:sy n="56" d="100"/>
        </p:scale>
        <p:origin x="44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03.08.2026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3166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03.08.2026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9206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03.08.2026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9958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03.08.2026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3200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03.08.2026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5585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03.08.2026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2901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03.08.2026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4084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03.08.2026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0206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03.08.2026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769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03.08.2026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3883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03.08.2026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9888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EB3054-B75A-4BD7-8B3E-8DC0F614FAF3}" type="datetimeFigureOut">
              <a:rPr lang="de-DE" smtClean="0"/>
              <a:t>03.08.2026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4725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xmlns="" id="{ECC07320-C2CA-4E29-8481-9D9E143C77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B8CDE60D-B165-7E23-389B-B97B6FBAFF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40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178FB36B-5BFE-42CA-BC60-1115E0D95E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935402" y="-90439"/>
            <a:ext cx="4207765" cy="4626555"/>
          </a:xfrm>
          <a:noFill/>
        </p:spPr>
        <p:txBody>
          <a:bodyPr>
            <a:normAutofit/>
          </a:bodyPr>
          <a:lstStyle/>
          <a:p>
            <a:pPr algn="l"/>
            <a:r>
              <a:rPr lang="de-DE" sz="4000" b="1" i="1">
                <a:ea typeface="+mj-lt"/>
                <a:cs typeface="+mj-lt"/>
              </a:rPr>
              <a:t>Aller Anfang ist </a:t>
            </a:r>
            <a:r>
              <a:rPr lang="de-DE" sz="4000" b="1" i="1" u="sng">
                <a:ea typeface="+mj-lt"/>
                <a:cs typeface="+mj-lt"/>
              </a:rPr>
              <a:t>leicht – </a:t>
            </a:r>
            <a:r>
              <a:rPr lang="de-DE" sz="4000" b="1" i="1" dirty="0">
                <a:ea typeface="+mj-lt"/>
                <a:cs typeface="+mj-lt"/>
              </a:rPr>
              <a:t/>
            </a:r>
            <a:br>
              <a:rPr lang="de-DE" sz="4000" b="1" i="1" dirty="0">
                <a:ea typeface="+mj-lt"/>
                <a:cs typeface="+mj-lt"/>
              </a:rPr>
            </a:br>
            <a:r>
              <a:rPr lang="de-DE" sz="4000" b="1" i="1" dirty="0">
                <a:ea typeface="+mj-lt"/>
                <a:cs typeface="+mj-lt"/>
              </a:rPr>
              <a:t/>
            </a:r>
            <a:br>
              <a:rPr lang="de-DE" sz="4000" b="1" i="1" dirty="0">
                <a:ea typeface="+mj-lt"/>
                <a:cs typeface="+mj-lt"/>
              </a:rPr>
            </a:br>
            <a:r>
              <a:rPr lang="de-DE" sz="4000" b="1" i="1">
                <a:ea typeface="+mj-lt"/>
                <a:cs typeface="+mj-lt"/>
              </a:rPr>
              <a:t>Die Lern-App „Starthilfe – digital dabei“</a:t>
            </a:r>
            <a:endParaRPr lang="de-DE" sz="4000"/>
          </a:p>
          <a:p>
            <a:pPr algn="l"/>
            <a:endParaRPr lang="de-DE" sz="4000"/>
          </a:p>
          <a:p>
            <a:pPr algn="l"/>
            <a:endParaRPr lang="de-DE" sz="400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7935403" y="4629234"/>
            <a:ext cx="3445766" cy="1485319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de-DE"/>
              <a:t>Referentin Heidrun Rau</a:t>
            </a:r>
          </a:p>
        </p:txBody>
      </p:sp>
    </p:spTree>
    <p:extLst>
      <p:ext uri="{BB962C8B-B14F-4D97-AF65-F5344CB8AC3E}">
        <p14:creationId xmlns:p14="http://schemas.microsoft.com/office/powerpoint/2010/main" val="157749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Grafik 3" descr="Lern-App „Starthilfe – digital dabei“ - Aller Anfang muss nicht schwer sein">
            <a:extLst>
              <a:ext uri="{FF2B5EF4-FFF2-40B4-BE49-F238E27FC236}">
                <a16:creationId xmlns:a16="http://schemas.microsoft.com/office/drawing/2014/main" xmlns="" id="{8C0F37E7-D608-D066-A66A-313CDCDF5B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013" y="2388359"/>
            <a:ext cx="4904956" cy="2593074"/>
          </a:xfrm>
          <a:prstGeom prst="rect">
            <a:avLst/>
          </a:prstGeom>
        </p:spPr>
      </p:pic>
      <p:pic>
        <p:nvPicPr>
          <p:cNvPr id="1026" name="Picture 2" descr="Starthilfe - digital dabei – Apps bei Google Pla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699" y="407703"/>
            <a:ext cx="4217158" cy="5829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015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30E2675C-B499-65AD-9607-E0540280C07F}"/>
              </a:ext>
            </a:extLst>
          </p:cNvPr>
          <p:cNvSpPr txBox="1"/>
          <p:nvPr/>
        </p:nvSpPr>
        <p:spPr>
          <a:xfrm>
            <a:off x="1023581" y="641445"/>
            <a:ext cx="8775511" cy="54784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i="1" dirty="0"/>
              <a:t>Sicher und </a:t>
            </a:r>
            <a:r>
              <a:rPr lang="en-US" sz="2400" b="1" i="1" dirty="0" err="1"/>
              <a:t>spielerisch</a:t>
            </a:r>
            <a:r>
              <a:rPr lang="en-US" sz="2400" b="1" i="1" dirty="0"/>
              <a:t> die </a:t>
            </a:r>
            <a:r>
              <a:rPr lang="en-US" sz="2400" b="1" i="1" dirty="0" err="1"/>
              <a:t>digitale</a:t>
            </a:r>
            <a:r>
              <a:rPr lang="en-US" sz="2400" b="1" i="1" dirty="0"/>
              <a:t> Welt </a:t>
            </a:r>
            <a:r>
              <a:rPr lang="en-US" sz="2400" b="1" i="1" dirty="0" err="1"/>
              <a:t>entdecken</a:t>
            </a:r>
            <a:r>
              <a:rPr lang="en-US" sz="2400" b="1" i="1" dirty="0"/>
              <a:t> </a:t>
            </a:r>
            <a:r>
              <a:rPr lang="en-US" sz="2400" b="1" i="1" dirty="0" err="1"/>
              <a:t>mit</a:t>
            </a:r>
            <a:r>
              <a:rPr lang="en-US" sz="2400" b="1" i="1" dirty="0"/>
              <a:t> der App</a:t>
            </a:r>
          </a:p>
          <a:p>
            <a:endParaRPr lang="en-US" sz="1600" i="1" dirty="0"/>
          </a:p>
          <a:p>
            <a:r>
              <a:rPr lang="en-US" sz="2000" b="1" dirty="0">
                <a:solidFill>
                  <a:srgbClr val="00B050"/>
                </a:solidFill>
                <a:ea typeface="+mn-lt"/>
                <a:cs typeface="+mn-lt"/>
              </a:rPr>
              <a:t>Die </a:t>
            </a:r>
            <a:r>
              <a:rPr lang="en-US" sz="2000" b="1" dirty="0" err="1">
                <a:solidFill>
                  <a:srgbClr val="00B050"/>
                </a:solidFill>
                <a:ea typeface="+mn-lt"/>
                <a:cs typeface="+mn-lt"/>
              </a:rPr>
              <a:t>Lösung</a:t>
            </a:r>
            <a:r>
              <a:rPr lang="en-US" sz="2000" b="1" dirty="0" smtClean="0">
                <a:solidFill>
                  <a:srgbClr val="00B050"/>
                </a:solidFill>
                <a:ea typeface="+mn-lt"/>
                <a:cs typeface="+mn-lt"/>
              </a:rPr>
              <a:t>:</a:t>
            </a:r>
            <a:endParaRPr lang="de-DE" sz="2000" dirty="0">
              <a:ea typeface="+mn-lt"/>
              <a:cs typeface="+mn-lt"/>
            </a:endParaRPr>
          </a:p>
          <a:p>
            <a:r>
              <a:rPr lang="en-US" dirty="0">
                <a:ea typeface="+mn-lt"/>
                <a:cs typeface="+mn-lt"/>
              </a:rPr>
              <a:t>Die </a:t>
            </a:r>
            <a:r>
              <a:rPr lang="en-US" dirty="0" err="1">
                <a:ea typeface="+mn-lt"/>
                <a:cs typeface="+mn-lt"/>
              </a:rPr>
              <a:t>kostenlose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Lern</a:t>
            </a:r>
            <a:r>
              <a:rPr lang="en-US" dirty="0">
                <a:ea typeface="+mn-lt"/>
                <a:cs typeface="+mn-lt"/>
              </a:rPr>
              <a:t>-App „</a:t>
            </a:r>
            <a:r>
              <a:rPr lang="en-US" dirty="0" err="1">
                <a:ea typeface="+mn-lt"/>
                <a:cs typeface="+mn-lt"/>
              </a:rPr>
              <a:t>Starthilfe</a:t>
            </a:r>
            <a:r>
              <a:rPr lang="en-US" dirty="0">
                <a:ea typeface="+mn-lt"/>
                <a:cs typeface="+mn-lt"/>
              </a:rPr>
              <a:t> – digital </a:t>
            </a:r>
            <a:r>
              <a:rPr lang="en-US" dirty="0" err="1">
                <a:ea typeface="+mn-lt"/>
                <a:cs typeface="+mn-lt"/>
              </a:rPr>
              <a:t>dabei</a:t>
            </a:r>
            <a:r>
              <a:rPr lang="en-US" dirty="0">
                <a:ea typeface="+mn-lt"/>
                <a:cs typeface="+mn-lt"/>
              </a:rPr>
              <a:t>“ der </a:t>
            </a:r>
            <a:r>
              <a:rPr lang="en-US" dirty="0" err="1">
                <a:ea typeface="+mn-lt"/>
                <a:cs typeface="+mn-lt"/>
              </a:rPr>
              <a:t>Landesanstalt</a:t>
            </a:r>
            <a:r>
              <a:rPr lang="en-US" dirty="0">
                <a:ea typeface="+mn-lt"/>
                <a:cs typeface="+mn-lt"/>
              </a:rPr>
              <a:t> für Kommunikation Baden Württemberg (LFK).</a:t>
            </a:r>
            <a:endParaRPr lang="de-DE" dirty="0">
              <a:ea typeface="+mn-lt"/>
              <a:cs typeface="+mn-lt"/>
            </a:endParaRPr>
          </a:p>
          <a:p>
            <a:endParaRPr lang="de-DE" sz="2000" dirty="0"/>
          </a:p>
          <a:p>
            <a:endParaRPr lang="en-US" sz="2000" b="1" dirty="0" smtClean="0">
              <a:solidFill>
                <a:srgbClr val="2F5496"/>
              </a:solidFill>
              <a:ea typeface="+mn-lt"/>
              <a:cs typeface="+mn-lt"/>
            </a:endParaRPr>
          </a:p>
          <a:p>
            <a:r>
              <a:rPr lang="en-US" sz="2000" b="1" dirty="0" smtClean="0">
                <a:solidFill>
                  <a:srgbClr val="2F5496"/>
                </a:solidFill>
                <a:ea typeface="+mn-lt"/>
                <a:cs typeface="+mn-lt"/>
              </a:rPr>
              <a:t>Das </a:t>
            </a:r>
            <a:r>
              <a:rPr lang="en-US" sz="2000" b="1" dirty="0" err="1">
                <a:solidFill>
                  <a:srgbClr val="2F5496"/>
                </a:solidFill>
                <a:ea typeface="+mn-lt"/>
                <a:cs typeface="+mn-lt"/>
              </a:rPr>
              <a:t>Kernversprechen</a:t>
            </a:r>
            <a:r>
              <a:rPr lang="en-US" sz="2000" b="1" dirty="0">
                <a:solidFill>
                  <a:srgbClr val="2F5496"/>
                </a:solidFill>
                <a:ea typeface="+mn-lt"/>
                <a:cs typeface="+mn-lt"/>
              </a:rPr>
              <a:t>:</a:t>
            </a:r>
            <a:endParaRPr lang="de-DE" sz="2000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ea typeface="+mn-lt"/>
                <a:cs typeface="+mn-lt"/>
              </a:rPr>
              <a:t>Ein </a:t>
            </a:r>
            <a:r>
              <a:rPr lang="en-US" dirty="0" err="1">
                <a:ea typeface="+mn-lt"/>
                <a:cs typeface="+mn-lt"/>
              </a:rPr>
              <a:t>geschützter</a:t>
            </a:r>
            <a:r>
              <a:rPr lang="en-US" dirty="0">
                <a:ea typeface="+mn-lt"/>
                <a:cs typeface="+mn-lt"/>
              </a:rPr>
              <a:t> Raum. Hier </a:t>
            </a:r>
            <a:r>
              <a:rPr lang="en-US" dirty="0" err="1">
                <a:ea typeface="+mn-lt"/>
                <a:cs typeface="+mn-lt"/>
              </a:rPr>
              <a:t>kann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nichts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falsch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angetippt</a:t>
            </a:r>
            <a:r>
              <a:rPr lang="en-US" dirty="0">
                <a:ea typeface="+mn-lt"/>
                <a:cs typeface="+mn-lt"/>
              </a:rPr>
              <a:t>, </a:t>
            </a:r>
            <a:r>
              <a:rPr lang="en-US" dirty="0" err="1">
                <a:ea typeface="+mn-lt"/>
                <a:cs typeface="+mn-lt"/>
              </a:rPr>
              <a:t>gelöscht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oder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unabsichtlich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gekauft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werden</a:t>
            </a:r>
            <a:r>
              <a:rPr lang="en-US" dirty="0">
                <a:ea typeface="+mn-lt"/>
                <a:cs typeface="+mn-lt"/>
              </a:rPr>
              <a:t>.</a:t>
            </a:r>
            <a:br>
              <a:rPr lang="en-US" dirty="0">
                <a:ea typeface="+mn-lt"/>
                <a:cs typeface="+mn-lt"/>
              </a:rPr>
            </a:br>
            <a:r>
              <a:rPr lang="en-US" sz="1400" dirty="0">
                <a:ea typeface="+mn-lt"/>
                <a:cs typeface="+mn-lt"/>
              </a:rPr>
              <a:t> </a:t>
            </a:r>
            <a:br>
              <a:rPr lang="en-US" sz="1400" dirty="0">
                <a:ea typeface="+mn-lt"/>
                <a:cs typeface="+mn-lt"/>
              </a:rPr>
            </a:br>
            <a:endParaRPr lang="en-US" sz="1400" dirty="0">
              <a:ea typeface="+mn-lt"/>
              <a:cs typeface="+mn-lt"/>
            </a:endParaRPr>
          </a:p>
          <a:p>
            <a:endParaRPr lang="en-US" sz="2000" b="1" dirty="0" smtClean="0">
              <a:solidFill>
                <a:srgbClr val="C45911"/>
              </a:solidFill>
              <a:ea typeface="+mn-lt"/>
              <a:cs typeface="+mn-lt"/>
            </a:endParaRPr>
          </a:p>
          <a:p>
            <a:r>
              <a:rPr lang="en-US" sz="2000" b="1" dirty="0" err="1" smtClean="0">
                <a:solidFill>
                  <a:srgbClr val="C45911"/>
                </a:solidFill>
                <a:ea typeface="+mn-lt"/>
                <a:cs typeface="+mn-lt"/>
              </a:rPr>
              <a:t>Für</a:t>
            </a:r>
            <a:r>
              <a:rPr lang="en-US" sz="2000" b="1" dirty="0" smtClean="0">
                <a:solidFill>
                  <a:srgbClr val="C45911"/>
                </a:solidFill>
                <a:ea typeface="+mn-lt"/>
                <a:cs typeface="+mn-lt"/>
              </a:rPr>
              <a:t> </a:t>
            </a:r>
            <a:r>
              <a:rPr lang="en-US" sz="2000" b="1" dirty="0">
                <a:solidFill>
                  <a:srgbClr val="C45911"/>
                </a:solidFill>
                <a:ea typeface="+mn-lt"/>
                <a:cs typeface="+mn-lt"/>
              </a:rPr>
              <a:t>wen </a:t>
            </a:r>
            <a:r>
              <a:rPr lang="en-US" sz="2000" b="1" dirty="0" err="1">
                <a:solidFill>
                  <a:srgbClr val="C45911"/>
                </a:solidFill>
                <a:ea typeface="+mn-lt"/>
                <a:cs typeface="+mn-lt"/>
              </a:rPr>
              <a:t>ist</a:t>
            </a:r>
            <a:r>
              <a:rPr lang="en-US" sz="2000" b="1" dirty="0">
                <a:solidFill>
                  <a:srgbClr val="C45911"/>
                </a:solidFill>
                <a:ea typeface="+mn-lt"/>
                <a:cs typeface="+mn-lt"/>
              </a:rPr>
              <a:t> die App </a:t>
            </a:r>
            <a:r>
              <a:rPr lang="en-US" sz="2000" b="1" dirty="0" err="1">
                <a:solidFill>
                  <a:srgbClr val="C45911"/>
                </a:solidFill>
                <a:ea typeface="+mn-lt"/>
                <a:cs typeface="+mn-lt"/>
              </a:rPr>
              <a:t>gedacht</a:t>
            </a:r>
            <a:r>
              <a:rPr lang="en-US" sz="2000" b="1" dirty="0">
                <a:solidFill>
                  <a:srgbClr val="C45911"/>
                </a:solidFill>
                <a:ea typeface="+mn-lt"/>
                <a:cs typeface="+mn-lt"/>
              </a:rPr>
              <a:t>?</a:t>
            </a:r>
            <a:endParaRPr lang="de-DE" sz="2000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ea typeface="+mn-lt"/>
                <a:cs typeface="+mn-lt"/>
              </a:rPr>
              <a:t>Menschen, die </a:t>
            </a:r>
            <a:r>
              <a:rPr lang="en-US" dirty="0" err="1">
                <a:ea typeface="+mn-lt"/>
                <a:cs typeface="+mn-lt"/>
              </a:rPr>
              <a:t>zum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ersten</a:t>
            </a:r>
            <a:r>
              <a:rPr lang="en-US" dirty="0">
                <a:ea typeface="+mn-lt"/>
                <a:cs typeface="+mn-lt"/>
              </a:rPr>
              <a:t> Mal </a:t>
            </a:r>
            <a:r>
              <a:rPr lang="en-US" dirty="0" err="1">
                <a:ea typeface="+mn-lt"/>
                <a:cs typeface="+mn-lt"/>
              </a:rPr>
              <a:t>ein</a:t>
            </a:r>
            <a:r>
              <a:rPr lang="en-US" dirty="0">
                <a:ea typeface="+mn-lt"/>
                <a:cs typeface="+mn-lt"/>
              </a:rPr>
              <a:t> Smartphone </a:t>
            </a:r>
            <a:r>
              <a:rPr lang="en-US" dirty="0" err="1">
                <a:ea typeface="+mn-lt"/>
                <a:cs typeface="+mn-lt"/>
              </a:rPr>
              <a:t>oder</a:t>
            </a:r>
            <a:r>
              <a:rPr lang="en-US" dirty="0">
                <a:ea typeface="+mn-lt"/>
                <a:cs typeface="+mn-lt"/>
              </a:rPr>
              <a:t> Tablet </a:t>
            </a:r>
            <a:r>
              <a:rPr lang="en-US" dirty="0" err="1">
                <a:ea typeface="+mn-lt"/>
                <a:cs typeface="+mn-lt"/>
              </a:rPr>
              <a:t>besitzen</a:t>
            </a:r>
            <a:endParaRPr lang="de-DE" dirty="0" err="1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ea typeface="+mn-lt"/>
                <a:cs typeface="+mn-lt"/>
              </a:rPr>
              <a:t>Personen, die </a:t>
            </a:r>
            <a:r>
              <a:rPr lang="en-US" dirty="0" err="1">
                <a:ea typeface="+mn-lt"/>
                <a:cs typeface="+mn-lt"/>
              </a:rPr>
              <a:t>Grundkenntnisse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auffrischen</a:t>
            </a:r>
            <a:r>
              <a:rPr lang="en-US" dirty="0">
                <a:ea typeface="+mn-lt"/>
                <a:cs typeface="+mn-lt"/>
              </a:rPr>
              <a:t> und </a:t>
            </a:r>
            <a:r>
              <a:rPr lang="en-US" dirty="0" err="1">
                <a:ea typeface="+mn-lt"/>
                <a:cs typeface="+mn-lt"/>
              </a:rPr>
              <a:t>mehr</a:t>
            </a:r>
            <a:r>
              <a:rPr lang="en-US" dirty="0">
                <a:ea typeface="+mn-lt"/>
                <a:cs typeface="+mn-lt"/>
              </a:rPr>
              <a:t> Sicherheit </a:t>
            </a:r>
            <a:r>
              <a:rPr lang="en-US" dirty="0" err="1">
                <a:ea typeface="+mn-lt"/>
                <a:cs typeface="+mn-lt"/>
              </a:rPr>
              <a:t>gewinnen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wollen</a:t>
            </a:r>
            <a:endParaRPr lang="de-DE" dirty="0" err="1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dirty="0" err="1">
                <a:ea typeface="+mn-lt"/>
                <a:cs typeface="+mn-lt"/>
              </a:rPr>
              <a:t>Ehrenamtliche</a:t>
            </a:r>
            <a:r>
              <a:rPr lang="en-US" dirty="0">
                <a:ea typeface="+mn-lt"/>
                <a:cs typeface="+mn-lt"/>
              </a:rPr>
              <a:t> und </a:t>
            </a:r>
            <a:r>
              <a:rPr lang="en-US" dirty="0" err="1">
                <a:ea typeface="+mn-lt"/>
                <a:cs typeface="+mn-lt"/>
              </a:rPr>
              <a:t>Kursleitende</a:t>
            </a:r>
            <a:endParaRPr lang="de-DE" dirty="0">
              <a:ea typeface="+mn-lt"/>
              <a:cs typeface="+mn-lt"/>
            </a:endParaRPr>
          </a:p>
          <a:p>
            <a:endParaRPr lang="en-US" i="1" dirty="0"/>
          </a:p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419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3F61F295-94DE-A39D-AB04-DE67358DAC48}"/>
              </a:ext>
            </a:extLst>
          </p:cNvPr>
          <p:cNvSpPr txBox="1"/>
          <p:nvPr/>
        </p:nvSpPr>
        <p:spPr>
          <a:xfrm>
            <a:off x="1103642" y="1060361"/>
            <a:ext cx="10276935" cy="58477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sz="2400" b="1" dirty="0">
                <a:solidFill>
                  <a:srgbClr val="92D050"/>
                </a:solidFill>
                <a:ea typeface="+mn-lt"/>
                <a:cs typeface="+mn-lt"/>
              </a:rPr>
              <a:t>Wie wird gelernt?</a:t>
            </a:r>
            <a:endParaRPr lang="de-DE" sz="2400" dirty="0"/>
          </a:p>
          <a:p>
            <a:endParaRPr lang="de-DE" sz="2400" b="1" dirty="0">
              <a:solidFill>
                <a:srgbClr val="92D050"/>
              </a:solidFill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de-DE" sz="2000" b="1" dirty="0">
                <a:ea typeface="+mn-lt"/>
                <a:cs typeface="+mn-lt"/>
              </a:rPr>
              <a:t>Schritt für Schritt:</a:t>
            </a:r>
            <a:br>
              <a:rPr lang="de-DE" sz="2000" b="1" dirty="0">
                <a:ea typeface="+mn-lt"/>
                <a:cs typeface="+mn-lt"/>
              </a:rPr>
            </a:br>
            <a:r>
              <a:rPr lang="de-DE" sz="2000" dirty="0">
                <a:ea typeface="+mn-lt"/>
                <a:cs typeface="+mn-lt"/>
              </a:rPr>
              <a:t> Kurze, verständliche Texte statt Fachchinesisch</a:t>
            </a:r>
            <a:r>
              <a:rPr lang="de-DE" sz="2000" b="1" dirty="0">
                <a:ea typeface="+mn-lt"/>
                <a:cs typeface="+mn-lt"/>
              </a:rPr>
              <a:t/>
            </a:r>
            <a:br>
              <a:rPr lang="de-DE" sz="2000" b="1" dirty="0">
                <a:ea typeface="+mn-lt"/>
                <a:cs typeface="+mn-lt"/>
              </a:rPr>
            </a:br>
            <a:r>
              <a:rPr lang="de-DE" sz="2000" b="1" dirty="0">
                <a:ea typeface="+mn-lt"/>
                <a:cs typeface="+mn-lt"/>
              </a:rPr>
              <a:t> </a:t>
            </a:r>
            <a:br>
              <a:rPr lang="de-DE" sz="2000" b="1" dirty="0">
                <a:ea typeface="+mn-lt"/>
                <a:cs typeface="+mn-lt"/>
              </a:rPr>
            </a:br>
            <a:endParaRPr lang="de-DE" sz="2000" b="1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de-DE" sz="2000" b="1" dirty="0" err="1">
                <a:ea typeface="+mn-lt"/>
                <a:cs typeface="+mn-lt"/>
              </a:rPr>
              <a:t>Erklärvideos</a:t>
            </a:r>
            <a:r>
              <a:rPr lang="de-DE" sz="2000" b="1" dirty="0">
                <a:ea typeface="+mn-lt"/>
                <a:cs typeface="+mn-lt"/>
              </a:rPr>
              <a:t>:</a:t>
            </a:r>
            <a:br>
              <a:rPr lang="de-DE" sz="2000" b="1" dirty="0">
                <a:ea typeface="+mn-lt"/>
                <a:cs typeface="+mn-lt"/>
              </a:rPr>
            </a:br>
            <a:r>
              <a:rPr lang="de-DE" sz="2000" dirty="0">
                <a:ea typeface="+mn-lt"/>
                <a:cs typeface="+mn-lt"/>
              </a:rPr>
              <a:t> Funktionen werden visuell und einfach vorgeführt.</a:t>
            </a:r>
            <a:r>
              <a:rPr lang="de-DE" sz="2000" b="1" dirty="0">
                <a:ea typeface="+mn-lt"/>
                <a:cs typeface="+mn-lt"/>
              </a:rPr>
              <a:t/>
            </a:r>
            <a:br>
              <a:rPr lang="de-DE" sz="2000" b="1" dirty="0">
                <a:ea typeface="+mn-lt"/>
                <a:cs typeface="+mn-lt"/>
              </a:rPr>
            </a:br>
            <a:r>
              <a:rPr lang="de-DE" sz="2000" b="1" dirty="0">
                <a:ea typeface="+mn-lt"/>
                <a:cs typeface="+mn-lt"/>
              </a:rPr>
              <a:t> </a:t>
            </a:r>
            <a:br>
              <a:rPr lang="de-DE" sz="2000" b="1" dirty="0">
                <a:ea typeface="+mn-lt"/>
                <a:cs typeface="+mn-lt"/>
              </a:rPr>
            </a:br>
            <a:endParaRPr lang="de-DE" sz="2000" b="1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de-DE" sz="2000" b="1" dirty="0">
                <a:ea typeface="+mn-lt"/>
                <a:cs typeface="+mn-lt"/>
              </a:rPr>
              <a:t>Spielerische Übungen:</a:t>
            </a:r>
            <a:br>
              <a:rPr lang="de-DE" sz="2000" b="1" dirty="0">
                <a:ea typeface="+mn-lt"/>
                <a:cs typeface="+mn-lt"/>
              </a:rPr>
            </a:br>
            <a:r>
              <a:rPr lang="de-DE" sz="2000" dirty="0">
                <a:ea typeface="+mn-lt"/>
                <a:cs typeface="+mn-lt"/>
              </a:rPr>
              <a:t> Erlerntes wird sofort interaktiv ausprobiert (z. B. durch Spiele usw.)</a:t>
            </a:r>
            <a:r>
              <a:rPr lang="de-DE" sz="2000" b="1" dirty="0">
                <a:ea typeface="+mn-lt"/>
                <a:cs typeface="+mn-lt"/>
              </a:rPr>
              <a:t/>
            </a:r>
            <a:br>
              <a:rPr lang="de-DE" sz="2000" b="1" dirty="0">
                <a:ea typeface="+mn-lt"/>
                <a:cs typeface="+mn-lt"/>
              </a:rPr>
            </a:br>
            <a:r>
              <a:rPr lang="de-DE" sz="2000" b="1" dirty="0">
                <a:ea typeface="+mn-lt"/>
                <a:cs typeface="+mn-lt"/>
              </a:rPr>
              <a:t> </a:t>
            </a:r>
            <a:br>
              <a:rPr lang="de-DE" sz="2000" b="1" dirty="0">
                <a:ea typeface="+mn-lt"/>
                <a:cs typeface="+mn-lt"/>
              </a:rPr>
            </a:br>
            <a:endParaRPr lang="de-DE" sz="2000" b="1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de-DE" sz="2000" b="1" dirty="0">
                <a:ea typeface="+mn-lt"/>
                <a:cs typeface="+mn-lt"/>
              </a:rPr>
              <a:t>Seniorengerecht:</a:t>
            </a:r>
            <a:br>
              <a:rPr lang="de-DE" sz="2000" b="1" dirty="0">
                <a:ea typeface="+mn-lt"/>
                <a:cs typeface="+mn-lt"/>
              </a:rPr>
            </a:br>
            <a:r>
              <a:rPr lang="de-DE" sz="2000" b="1" dirty="0">
                <a:ea typeface="+mn-lt"/>
                <a:cs typeface="+mn-lt"/>
              </a:rPr>
              <a:t> </a:t>
            </a:r>
            <a:r>
              <a:rPr lang="de-DE" sz="2000" dirty="0">
                <a:ea typeface="+mn-lt"/>
                <a:cs typeface="+mn-lt"/>
              </a:rPr>
              <a:t>große Schaltflächen, klare Strukturen und einfache Bedienung</a:t>
            </a:r>
            <a:br>
              <a:rPr lang="de-DE" sz="2000" dirty="0">
                <a:ea typeface="+mn-lt"/>
                <a:cs typeface="+mn-lt"/>
              </a:rPr>
            </a:br>
            <a:r>
              <a:rPr lang="de-DE" sz="1400" dirty="0">
                <a:ea typeface="+mn-lt"/>
                <a:cs typeface="+mn-lt"/>
              </a:rPr>
              <a:t> </a:t>
            </a:r>
            <a:br>
              <a:rPr lang="de-DE" sz="1400" dirty="0">
                <a:ea typeface="+mn-lt"/>
                <a:cs typeface="+mn-lt"/>
              </a:rPr>
            </a:br>
            <a:endParaRPr lang="de-DE" sz="1400" dirty="0">
              <a:ea typeface="+mn-lt"/>
              <a:cs typeface="+mn-lt"/>
            </a:endParaRPr>
          </a:p>
          <a:p>
            <a:pPr algn="l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1855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012F6861-D2D9-0BB6-C109-BBAC9C189F83}"/>
              </a:ext>
            </a:extLst>
          </p:cNvPr>
          <p:cNvSpPr txBox="1"/>
          <p:nvPr/>
        </p:nvSpPr>
        <p:spPr>
          <a:xfrm>
            <a:off x="1211842" y="1188572"/>
            <a:ext cx="10146407" cy="532453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2400" b="1" dirty="0">
                <a:solidFill>
                  <a:srgbClr val="8496B0"/>
                </a:solidFill>
                <a:ea typeface="+mn-lt"/>
                <a:cs typeface="+mn-lt"/>
              </a:rPr>
              <a:t>Große Vorteile auf einen Blick:</a:t>
            </a:r>
            <a:endParaRPr lang="de-DE" sz="2400" dirty="0"/>
          </a:p>
          <a:p>
            <a:endParaRPr lang="de-DE" sz="2000" b="1" dirty="0">
              <a:solidFill>
                <a:srgbClr val="8496B0"/>
              </a:solidFill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de-DE" sz="2000" b="1" dirty="0">
                <a:ea typeface="+mn-lt"/>
                <a:cs typeface="+mn-lt"/>
              </a:rPr>
              <a:t>Kostenlos &amp; Werbefrei</a:t>
            </a:r>
            <a:r>
              <a:rPr lang="de-DE" dirty="0">
                <a:ea typeface="+mn-lt"/>
                <a:cs typeface="+mn-lt"/>
              </a:rPr>
              <a:t/>
            </a:r>
            <a:br>
              <a:rPr lang="de-DE" dirty="0">
                <a:ea typeface="+mn-lt"/>
                <a:cs typeface="+mn-lt"/>
              </a:rPr>
            </a:br>
            <a:r>
              <a:rPr lang="de-DE" dirty="0">
                <a:ea typeface="+mn-lt"/>
                <a:cs typeface="+mn-lt"/>
              </a:rPr>
              <a:t> Keine versteckten Abos oder nervige Werbebanner</a:t>
            </a:r>
            <a:br>
              <a:rPr lang="de-DE" dirty="0">
                <a:ea typeface="+mn-lt"/>
                <a:cs typeface="+mn-lt"/>
              </a:rPr>
            </a:br>
            <a:r>
              <a:rPr lang="de-DE" dirty="0">
                <a:ea typeface="+mn-lt"/>
                <a:cs typeface="+mn-lt"/>
              </a:rPr>
              <a:t> </a:t>
            </a:r>
            <a:br>
              <a:rPr lang="de-DE" dirty="0">
                <a:ea typeface="+mn-lt"/>
                <a:cs typeface="+mn-lt"/>
              </a:rPr>
            </a:br>
            <a:endParaRPr lang="de-DE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de-DE" sz="2000" b="1" dirty="0">
                <a:ea typeface="+mn-lt"/>
                <a:cs typeface="+mn-lt"/>
              </a:rPr>
              <a:t>Datensparsam:</a:t>
            </a:r>
            <a:r>
              <a:rPr lang="de-DE" dirty="0">
                <a:ea typeface="+mn-lt"/>
                <a:cs typeface="+mn-lt"/>
              </a:rPr>
              <a:t/>
            </a:r>
            <a:br>
              <a:rPr lang="de-DE" dirty="0">
                <a:ea typeface="+mn-lt"/>
                <a:cs typeface="+mn-lt"/>
              </a:rPr>
            </a:br>
            <a:r>
              <a:rPr lang="de-DE" dirty="0">
                <a:ea typeface="+mn-lt"/>
                <a:cs typeface="+mn-lt"/>
              </a:rPr>
              <a:t> Es sind keine Registrierung mit persönlichen Daten notwendig.</a:t>
            </a:r>
            <a:br>
              <a:rPr lang="de-DE" dirty="0">
                <a:ea typeface="+mn-lt"/>
                <a:cs typeface="+mn-lt"/>
              </a:rPr>
            </a:br>
            <a:r>
              <a:rPr lang="de-DE" dirty="0">
                <a:ea typeface="+mn-lt"/>
                <a:cs typeface="+mn-lt"/>
              </a:rPr>
              <a:t> </a:t>
            </a:r>
            <a:br>
              <a:rPr lang="de-DE" dirty="0">
                <a:ea typeface="+mn-lt"/>
                <a:cs typeface="+mn-lt"/>
              </a:rPr>
            </a:br>
            <a:endParaRPr lang="de-DE" dirty="0">
              <a:ea typeface="+mn-lt"/>
              <a:cs typeface="+mn-lt"/>
            </a:endParaRPr>
          </a:p>
          <a:p>
            <a:r>
              <a:rPr lang="de-DE" sz="2000" b="1" dirty="0">
                <a:solidFill>
                  <a:srgbClr val="FFC000"/>
                </a:solidFill>
                <a:ea typeface="+mn-lt"/>
                <a:cs typeface="+mn-lt"/>
              </a:rPr>
              <a:t>Offline nutzbar</a:t>
            </a:r>
            <a:endParaRPr lang="de-DE" sz="2000" dirty="0"/>
          </a:p>
          <a:p>
            <a:pPr marL="285750" indent="-285750">
              <a:buFont typeface="Arial"/>
              <a:buChar char="•"/>
            </a:pPr>
            <a:r>
              <a:rPr lang="de-DE" dirty="0">
                <a:ea typeface="+mn-lt"/>
                <a:cs typeface="+mn-lt"/>
              </a:rPr>
              <a:t>Einmal heruntergeladen, funktioniert die App komplett ohne Internetverbindung</a:t>
            </a:r>
            <a:endParaRPr lang="de-DE" dirty="0"/>
          </a:p>
          <a:p>
            <a:endParaRPr lang="de-DE" dirty="0"/>
          </a:p>
          <a:p>
            <a:r>
              <a:rPr lang="de-DE" sz="2000" b="1" dirty="0">
                <a:solidFill>
                  <a:srgbClr val="FF3399"/>
                </a:solidFill>
                <a:ea typeface="+mn-lt"/>
                <a:cs typeface="+mn-lt"/>
              </a:rPr>
              <a:t>Barrierefrei</a:t>
            </a:r>
            <a:endParaRPr lang="de-DE" sz="2000" dirty="0"/>
          </a:p>
          <a:p>
            <a:pPr marL="285750" indent="-285750">
              <a:buFont typeface="Arial"/>
              <a:buChar char="•"/>
            </a:pPr>
            <a:r>
              <a:rPr lang="de-DE" dirty="0">
                <a:ea typeface="+mn-lt"/>
                <a:cs typeface="+mn-lt"/>
              </a:rPr>
              <a:t>Unterstützt auch Eingabestifte oder Sprachsteuerung für leichtere  Bedienung</a:t>
            </a:r>
            <a:br>
              <a:rPr lang="de-DE" dirty="0">
                <a:ea typeface="+mn-lt"/>
                <a:cs typeface="+mn-lt"/>
              </a:rPr>
            </a:br>
            <a:r>
              <a:rPr lang="de-DE" dirty="0">
                <a:ea typeface="+mn-lt"/>
                <a:cs typeface="+mn-lt"/>
              </a:rPr>
              <a:t> </a:t>
            </a:r>
            <a:br>
              <a:rPr lang="de-DE" dirty="0">
                <a:ea typeface="+mn-lt"/>
                <a:cs typeface="+mn-lt"/>
              </a:rPr>
            </a:br>
            <a:endParaRPr lang="de-DE" dirty="0">
              <a:ea typeface="+mn-lt"/>
              <a:cs typeface="+mn-lt"/>
            </a:endParaRPr>
          </a:p>
          <a:p>
            <a:pPr algn="l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2943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A535A9BB-C71B-E39E-C57A-6AAD16C9EC70}"/>
              </a:ext>
            </a:extLst>
          </p:cNvPr>
          <p:cNvSpPr txBox="1"/>
          <p:nvPr/>
        </p:nvSpPr>
        <p:spPr>
          <a:xfrm>
            <a:off x="1194653" y="800089"/>
            <a:ext cx="9667208" cy="56938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sz="2400" b="1">
                <a:solidFill>
                  <a:srgbClr val="FF9933"/>
                </a:solidFill>
                <a:ea typeface="+mn-lt"/>
                <a:cs typeface="+mn-lt"/>
              </a:rPr>
              <a:t>Wie wird die App gestartet?</a:t>
            </a:r>
            <a:endParaRPr lang="de-DE" sz="2400"/>
          </a:p>
          <a:p>
            <a:endParaRPr lang="de-DE" sz="2400" b="1" dirty="0">
              <a:solidFill>
                <a:srgbClr val="FF9933"/>
              </a:solidFill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de-DE" sz="1400" dirty="0">
                <a:ea typeface="+mn-lt"/>
                <a:cs typeface="+mn-lt"/>
              </a:rPr>
              <a:t>Einmalig im „Google Play Store“ (für Android) </a:t>
            </a:r>
            <a:br>
              <a:rPr lang="de-DE" sz="1400" dirty="0">
                <a:ea typeface="+mn-lt"/>
                <a:cs typeface="+mn-lt"/>
              </a:rPr>
            </a:br>
            <a:r>
              <a:rPr lang="de-DE" sz="1400" dirty="0">
                <a:ea typeface="+mn-lt"/>
                <a:cs typeface="+mn-lt"/>
              </a:rPr>
              <a:t/>
            </a:r>
            <a:br>
              <a:rPr lang="de-DE" sz="1400" dirty="0">
                <a:ea typeface="+mn-lt"/>
                <a:cs typeface="+mn-lt"/>
              </a:rPr>
            </a:br>
            <a:r>
              <a:rPr lang="de-DE" sz="1400" dirty="0">
                <a:ea typeface="+mn-lt"/>
                <a:cs typeface="+mn-lt"/>
              </a:rPr>
              <a:t>oder</a:t>
            </a:r>
            <a:br>
              <a:rPr lang="de-DE" sz="1400" dirty="0">
                <a:ea typeface="+mn-lt"/>
                <a:cs typeface="+mn-lt"/>
              </a:rPr>
            </a:br>
            <a:r>
              <a:rPr lang="de-DE" sz="1400" dirty="0">
                <a:ea typeface="+mn-lt"/>
                <a:cs typeface="+mn-lt"/>
              </a:rPr>
              <a:t/>
            </a:r>
            <a:br>
              <a:rPr lang="de-DE" sz="1400" dirty="0">
                <a:ea typeface="+mn-lt"/>
                <a:cs typeface="+mn-lt"/>
              </a:rPr>
            </a:br>
            <a:r>
              <a:rPr lang="de-DE" sz="1400" dirty="0">
                <a:ea typeface="+mn-lt"/>
                <a:cs typeface="+mn-lt"/>
              </a:rPr>
              <a:t> im „Apple Store“ für </a:t>
            </a:r>
            <a:r>
              <a:rPr lang="de-DE" sz="1400" dirty="0" err="1">
                <a:ea typeface="+mn-lt"/>
                <a:cs typeface="+mn-lt"/>
              </a:rPr>
              <a:t>Iphones</a:t>
            </a:r>
            <a:r>
              <a:rPr lang="de-DE" sz="1400" dirty="0">
                <a:ea typeface="+mn-lt"/>
                <a:cs typeface="+mn-lt"/>
              </a:rPr>
              <a:t>/</a:t>
            </a:r>
            <a:r>
              <a:rPr lang="de-DE" sz="1400" dirty="0" err="1">
                <a:ea typeface="+mn-lt"/>
                <a:cs typeface="+mn-lt"/>
              </a:rPr>
              <a:t>Ipads</a:t>
            </a:r>
            <a:r>
              <a:rPr lang="de-DE" sz="1400" dirty="0">
                <a:ea typeface="+mn-lt"/>
                <a:cs typeface="+mn-lt"/>
              </a:rPr>
              <a:t> </a:t>
            </a:r>
            <a:br>
              <a:rPr lang="de-DE" sz="1400" dirty="0">
                <a:ea typeface="+mn-lt"/>
                <a:cs typeface="+mn-lt"/>
              </a:rPr>
            </a:br>
            <a:r>
              <a:rPr lang="de-DE" sz="1400" dirty="0">
                <a:ea typeface="+mn-lt"/>
                <a:cs typeface="+mn-lt"/>
              </a:rPr>
              <a:t/>
            </a:r>
            <a:br>
              <a:rPr lang="de-DE" sz="1400" dirty="0">
                <a:ea typeface="+mn-lt"/>
                <a:cs typeface="+mn-lt"/>
              </a:rPr>
            </a:br>
            <a:r>
              <a:rPr lang="de-DE" sz="1400" dirty="0">
                <a:ea typeface="+mn-lt"/>
                <a:cs typeface="+mn-lt"/>
              </a:rPr>
              <a:t>dann</a:t>
            </a:r>
            <a:br>
              <a:rPr lang="de-DE" sz="1400" dirty="0">
                <a:ea typeface="+mn-lt"/>
                <a:cs typeface="+mn-lt"/>
              </a:rPr>
            </a:br>
            <a:r>
              <a:rPr lang="de-DE" sz="1400" dirty="0">
                <a:ea typeface="+mn-lt"/>
                <a:cs typeface="+mn-lt"/>
              </a:rPr>
              <a:t> </a:t>
            </a:r>
            <a:br>
              <a:rPr lang="de-DE" sz="1400" dirty="0">
                <a:ea typeface="+mn-lt"/>
                <a:cs typeface="+mn-lt"/>
              </a:rPr>
            </a:br>
            <a:r>
              <a:rPr lang="de-DE" sz="1400" dirty="0">
                <a:ea typeface="+mn-lt"/>
                <a:cs typeface="+mn-lt"/>
              </a:rPr>
              <a:t>nach „Starthilfe – digital dabei“ suchen und  </a:t>
            </a:r>
            <a:br>
              <a:rPr lang="de-DE" sz="1400" dirty="0">
                <a:ea typeface="+mn-lt"/>
                <a:cs typeface="+mn-lt"/>
              </a:rPr>
            </a:br>
            <a:r>
              <a:rPr lang="de-DE" sz="1400" b="1" dirty="0">
                <a:ea typeface="+mn-lt"/>
                <a:cs typeface="+mn-lt"/>
              </a:rPr>
              <a:t>„Laden“</a:t>
            </a:r>
            <a:r>
              <a:rPr lang="de-DE" sz="1400" dirty="0">
                <a:ea typeface="+mn-lt"/>
                <a:cs typeface="+mn-lt"/>
              </a:rPr>
              <a:t> aktivieren, anschließend</a:t>
            </a:r>
            <a:br>
              <a:rPr lang="de-DE" sz="1400" dirty="0">
                <a:ea typeface="+mn-lt"/>
                <a:cs typeface="+mn-lt"/>
              </a:rPr>
            </a:br>
            <a:r>
              <a:rPr lang="de-DE" sz="1400" dirty="0">
                <a:ea typeface="+mn-lt"/>
                <a:cs typeface="+mn-lt"/>
              </a:rPr>
              <a:t> </a:t>
            </a:r>
            <a:br>
              <a:rPr lang="de-DE" sz="1400" dirty="0">
                <a:ea typeface="+mn-lt"/>
                <a:cs typeface="+mn-lt"/>
              </a:rPr>
            </a:br>
            <a:endParaRPr lang="de-DE" sz="1400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de-DE" sz="1400" b="1">
                <a:ea typeface="+mn-lt"/>
                <a:cs typeface="+mn-lt"/>
              </a:rPr>
              <a:t>Öffnen:</a:t>
            </a:r>
            <a:r>
              <a:rPr lang="de-DE" sz="1400">
                <a:ea typeface="+mn-lt"/>
                <a:cs typeface="+mn-lt"/>
              </a:rPr>
              <a:t> Die App starten und der kurzen Einführung folgen.</a:t>
            </a:r>
            <a:r>
              <a:rPr lang="de-DE" sz="1400" dirty="0">
                <a:ea typeface="+mn-lt"/>
                <a:cs typeface="+mn-lt"/>
              </a:rPr>
              <a:t/>
            </a:r>
            <a:br>
              <a:rPr lang="de-DE" sz="1400" dirty="0">
                <a:ea typeface="+mn-lt"/>
                <a:cs typeface="+mn-lt"/>
              </a:rPr>
            </a:br>
            <a:r>
              <a:rPr lang="de-DE" sz="1400" dirty="0">
                <a:ea typeface="+mn-lt"/>
                <a:cs typeface="+mn-lt"/>
              </a:rPr>
              <a:t> </a:t>
            </a:r>
            <a:br>
              <a:rPr lang="de-DE" sz="1400" dirty="0">
                <a:ea typeface="+mn-lt"/>
                <a:cs typeface="+mn-lt"/>
              </a:rPr>
            </a:br>
            <a:endParaRPr lang="de-DE" sz="1400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de-DE" sz="1400" b="1">
                <a:ea typeface="+mn-lt"/>
                <a:cs typeface="+mn-lt"/>
              </a:rPr>
              <a:t>Loslegen:</a:t>
            </a:r>
            <a:r>
              <a:rPr lang="de-DE" sz="1400" dirty="0">
                <a:ea typeface="+mn-lt"/>
                <a:cs typeface="+mn-lt"/>
              </a:rPr>
              <a:t> </a:t>
            </a:r>
            <a:r>
              <a:rPr lang="de-DE" sz="1400">
                <a:ea typeface="+mn-lt"/>
                <a:cs typeface="+mn-lt"/>
              </a:rPr>
              <a:t>Alleine zu Hause auf der Couch oder </a:t>
            </a:r>
            <a:r>
              <a:rPr lang="de-DE" sz="1400" u="sng">
                <a:ea typeface="+mn-lt"/>
                <a:cs typeface="+mn-lt"/>
              </a:rPr>
              <a:t>gemeinsam</a:t>
            </a:r>
            <a:r>
              <a:rPr lang="de-DE" sz="1400" dirty="0">
                <a:ea typeface="+mn-lt"/>
                <a:cs typeface="+mn-lt"/>
              </a:rPr>
              <a:t> </a:t>
            </a:r>
            <a:r>
              <a:rPr lang="de-DE" sz="1400">
                <a:ea typeface="+mn-lt"/>
                <a:cs typeface="+mn-lt"/>
              </a:rPr>
              <a:t>ausprobieren</a:t>
            </a:r>
            <a:r>
              <a:rPr lang="de-DE" sz="1400" dirty="0">
                <a:ea typeface="+mn-lt"/>
                <a:cs typeface="+mn-lt"/>
              </a:rPr>
              <a:t/>
            </a:r>
            <a:br>
              <a:rPr lang="de-DE" sz="1400" dirty="0">
                <a:ea typeface="+mn-lt"/>
                <a:cs typeface="+mn-lt"/>
              </a:rPr>
            </a:br>
            <a:r>
              <a:rPr lang="de-DE" sz="1400" dirty="0">
                <a:ea typeface="+mn-lt"/>
                <a:cs typeface="+mn-lt"/>
              </a:rPr>
              <a:t> </a:t>
            </a:r>
            <a:br>
              <a:rPr lang="de-DE" sz="1400" dirty="0">
                <a:ea typeface="+mn-lt"/>
                <a:cs typeface="+mn-lt"/>
              </a:rPr>
            </a:br>
            <a:endParaRPr lang="de-DE" sz="1400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de-DE" sz="1400" b="1">
                <a:ea typeface="+mn-lt"/>
                <a:cs typeface="+mn-lt"/>
              </a:rPr>
              <a:t>Motto:</a:t>
            </a:r>
            <a:r>
              <a:rPr lang="de-DE" sz="1400" dirty="0">
                <a:ea typeface="+mn-lt"/>
                <a:cs typeface="+mn-lt"/>
              </a:rPr>
              <a:t> </a:t>
            </a:r>
            <a:endParaRPr lang="de-DE" dirty="0"/>
          </a:p>
          <a:p>
            <a:pPr algn="ctr"/>
            <a:r>
              <a:rPr lang="de-DE" sz="3200" b="1">
                <a:solidFill>
                  <a:srgbClr val="ED7D31"/>
                </a:solidFill>
                <a:ea typeface="+mn-lt"/>
                <a:cs typeface="+mn-lt"/>
              </a:rPr>
              <a:t>Probieren geht über Studieren!</a:t>
            </a:r>
            <a:endParaRPr lang="de-DE" sz="3200"/>
          </a:p>
          <a:p>
            <a:pPr algn="l"/>
            <a:endParaRPr lang="de-DE" dirty="0"/>
          </a:p>
        </p:txBody>
      </p:sp>
      <p:pic>
        <p:nvPicPr>
          <p:cNvPr id="4" name="Grafik 3" descr="App Store - Apple (DE)">
            <a:extLst>
              <a:ext uri="{FF2B5EF4-FFF2-40B4-BE49-F238E27FC236}">
                <a16:creationId xmlns:a16="http://schemas.microsoft.com/office/drawing/2014/main" xmlns="" id="{B8DBB5A2-156B-9061-23F1-23B66F1E9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7988" y="2348780"/>
            <a:ext cx="337150" cy="437793"/>
          </a:xfrm>
          <a:prstGeom prst="rect">
            <a:avLst/>
          </a:prstGeom>
        </p:spPr>
      </p:pic>
      <p:pic>
        <p:nvPicPr>
          <p:cNvPr id="5" name="Grafik 4" descr="Official Google Play news and updates | Google Blog">
            <a:extLst>
              <a:ext uri="{FF2B5EF4-FFF2-40B4-BE49-F238E27FC236}">
                <a16:creationId xmlns:a16="http://schemas.microsoft.com/office/drawing/2014/main" xmlns="" id="{7567A34F-3049-43F4-73E7-6A6293CF28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0405" y="1305103"/>
            <a:ext cx="524058" cy="42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97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Larissa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</Words>
  <Application>Microsoft Office PowerPoint</Application>
  <PresentationFormat>Breitbild</PresentationFormat>
  <Paragraphs>37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Larissa</vt:lpstr>
      <vt:lpstr>Aller Anfang ist leicht –   Die Lern-App „Starthilfe – digital dabei“  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Aller Anfang ist leicht –   Die Lern-App „Starthilfe – digital dabei“  </dc:title>
  <dc:creator>Heidrun Rau</dc:creator>
  <cp:lastModifiedBy>Heidrun Rau</cp:lastModifiedBy>
  <cp:revision>116</cp:revision>
  <dcterms:created xsi:type="dcterms:W3CDTF">2012-07-30T21:06:50Z</dcterms:created>
  <dcterms:modified xsi:type="dcterms:W3CDTF">2026-08-03T10:40:15Z</dcterms:modified>
</cp:coreProperties>
</file>